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81" r:id="rId12"/>
    <p:sldId id="282" r:id="rId13"/>
    <p:sldId id="283" r:id="rId14"/>
    <p:sldId id="284" r:id="rId15"/>
    <p:sldId id="285" r:id="rId16"/>
    <p:sldId id="286" r:id="rId17"/>
    <p:sldId id="280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307" r:id="rId26"/>
    <p:sldId id="294" r:id="rId27"/>
    <p:sldId id="297" r:id="rId28"/>
    <p:sldId id="295" r:id="rId29"/>
    <p:sldId id="296" r:id="rId30"/>
    <p:sldId id="298" r:id="rId31"/>
    <p:sldId id="299" r:id="rId32"/>
    <p:sldId id="300" r:id="rId33"/>
    <p:sldId id="302" r:id="rId34"/>
    <p:sldId id="301" r:id="rId35"/>
    <p:sldId id="312" r:id="rId36"/>
    <p:sldId id="308" r:id="rId37"/>
    <p:sldId id="309" r:id="rId38"/>
    <p:sldId id="311" r:id="rId39"/>
    <p:sldId id="303" r:id="rId40"/>
    <p:sldId id="304" r:id="rId41"/>
    <p:sldId id="305" r:id="rId42"/>
    <p:sldId id="267" r:id="rId43"/>
  </p:sldIdLst>
  <p:sldSz cx="12192000" cy="6858000"/>
  <p:notesSz cx="6858000" cy="9144000"/>
  <p:embeddedFontLst>
    <p:embeddedFont>
      <p:font typeface="黑体" pitchFamily="49" charset="-122"/>
      <p:regular r:id="rId46"/>
    </p:embeddedFont>
    <p:embeddedFont>
      <p:font typeface="Calibri Light" pitchFamily="34" charset="0"/>
      <p:regular r:id="rId47"/>
      <p:italic r:id="rId48"/>
    </p:embeddedFont>
    <p:embeddedFont>
      <p:font typeface="等线" pitchFamily="2" charset="-122"/>
      <p:regular r:id="rId49"/>
      <p:bold r:id="rId50"/>
    </p:embeddedFont>
    <p:embeddedFont>
      <p:font typeface="钟齐段宁行书" charset="-122"/>
      <p:regular r:id="rId51"/>
    </p:embeddedFont>
    <p:embeddedFont>
      <p:font typeface="Calibri" pitchFamily="34" charset="0"/>
      <p:regular r:id="rId52"/>
      <p:bold r:id="rId53"/>
      <p:italic r:id="rId54"/>
      <p:boldItalic r:id="rId55"/>
    </p:embeddedFont>
    <p:embeddedFont>
      <p:font typeface="等线 Light" pitchFamily="2" charset="-122"/>
      <p:regular r:id="rId56"/>
    </p:embeddedFont>
  </p:embeddedFontLst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86">
          <p15:clr>
            <a:srgbClr val="A4A3A4"/>
          </p15:clr>
        </p15:guide>
        <p15:guide id="2" pos="1799">
          <p15:clr>
            <a:srgbClr val="A4A3A4"/>
          </p15:clr>
        </p15:guide>
        <p15:guide id="3" pos="7015">
          <p15:clr>
            <a:srgbClr val="A4A3A4"/>
          </p15:clr>
        </p15:guide>
        <p15:guide id="4" orient="horz" pos="363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9999"/>
    <a:srgbClr val="FFCC99"/>
    <a:srgbClr val="4E617A"/>
    <a:srgbClr val="303B4A"/>
    <a:srgbClr val="3D4B5D"/>
    <a:srgbClr val="374557"/>
    <a:srgbClr val="445368"/>
    <a:srgbClr val="DE4047"/>
    <a:srgbClr val="D85548"/>
    <a:srgbClr val="DD5B4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3090" autoAdjust="0"/>
  </p:normalViewPr>
  <p:slideViewPr>
    <p:cSldViewPr snapToGrid="0" showGuides="1">
      <p:cViewPr varScale="1">
        <p:scale>
          <a:sx n="114" d="100"/>
          <a:sy n="114" d="100"/>
        </p:scale>
        <p:origin x="-474" y="-96"/>
      </p:cViewPr>
      <p:guideLst>
        <p:guide orient="horz" pos="686"/>
        <p:guide orient="horz" pos="3634"/>
        <p:guide pos="1799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76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3001B-7F02-42E2-80AF-E3F8CED5CABD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DF07A-4366-4C8D-9F0C-BAE3E6E07C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9780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38187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50967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00257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52638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40152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84666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58109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2499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65225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72571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40519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98032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43910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3668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8673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0836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9000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24950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1078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0283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82321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540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9054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0828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0746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9729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0520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558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2920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5485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5818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23942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2597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980940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7111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>
                <a:solidFill>
                  <a:prstClr val="black"/>
                </a:solidFill>
              </a:rPr>
              <a:pPr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90294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56928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265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2254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71333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7560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3320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A7763-550C-487E-83F3-8DAC1E98710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09162-089F-40F8-81E7-53132DE097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/>
        </p:nvCxnSpPr>
        <p:spPr>
          <a:xfrm rot="5400000" flipH="1">
            <a:off x="3592039" y="1951685"/>
            <a:ext cx="0" cy="3960000"/>
          </a:xfrm>
          <a:prstGeom prst="line">
            <a:avLst/>
          </a:prstGeom>
          <a:ln w="12700">
            <a:solidFill>
              <a:srgbClr val="F0CC9A"/>
            </a:solidFill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12039" y="2806347"/>
            <a:ext cx="6117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诊断方法（一）</a:t>
            </a:r>
            <a:endParaRPr lang="en-US" altLang="zh-CN" sz="6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3922"/>
            <a:ext cx="8049296" cy="12131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0014" y="3945607"/>
            <a:ext cx="8516850" cy="167044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1733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400" dirty="0"/>
              <a:t>1.</a:t>
            </a:r>
            <a:r>
              <a:rPr lang="zh-CN" altLang="en-US" sz="4400" dirty="0"/>
              <a:t>望神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9672" y="1537452"/>
            <a:ext cx="2528256" cy="3258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j-cs"/>
              </a:rPr>
              <a:t>（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j-cs"/>
              </a:rPr>
              <a:t>1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j-cs"/>
              </a:rPr>
              <a:t>）得神者昌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j-cs"/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2</a:t>
            </a:r>
            <a:r>
              <a:rPr lang="zh-CN" altLang="en-US" sz="2800" dirty="0">
                <a:latin typeface="+mn-ea"/>
              </a:rPr>
              <a:t>）失神者</a:t>
            </a:r>
            <a:r>
              <a:rPr lang="zh-CN" altLang="en-US" sz="2800" dirty="0" smtClean="0">
                <a:latin typeface="+mn-ea"/>
              </a:rPr>
              <a:t>亡</a:t>
            </a:r>
            <a:endParaRPr lang="en-US" altLang="zh-CN" sz="2800" dirty="0" smtClean="0"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3</a:t>
            </a:r>
            <a:r>
              <a:rPr lang="zh-CN" altLang="en-US" sz="2800" dirty="0">
                <a:latin typeface="+mn-ea"/>
              </a:rPr>
              <a:t>）假</a:t>
            </a:r>
            <a:r>
              <a:rPr lang="zh-CN" altLang="en-US" sz="2800" dirty="0" smtClean="0">
                <a:latin typeface="+mn-ea"/>
              </a:rPr>
              <a:t>神</a:t>
            </a:r>
            <a:endParaRPr lang="en-US" altLang="zh-CN" sz="2800" dirty="0" smtClean="0"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4</a:t>
            </a:r>
            <a:r>
              <a:rPr lang="zh-CN" altLang="en-US" sz="2800" dirty="0">
                <a:latin typeface="+mn-ea"/>
              </a:rPr>
              <a:t>）神气</a:t>
            </a:r>
            <a:r>
              <a:rPr lang="zh-CN" altLang="en-US" sz="2800" dirty="0" smtClean="0">
                <a:latin typeface="+mn-ea"/>
              </a:rPr>
              <a:t>不足</a:t>
            </a:r>
            <a:endParaRPr lang="en-US" altLang="zh-CN" sz="2800" dirty="0" smtClean="0"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5</a:t>
            </a:r>
            <a:r>
              <a:rPr lang="zh-CN" altLang="en-US" sz="2800" dirty="0">
                <a:latin typeface="+mn-ea"/>
              </a:rPr>
              <a:t>）神志异常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600" y="1537452"/>
            <a:ext cx="4087139" cy="32954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4682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3852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dirty="0"/>
              <a:t>望</a:t>
            </a:r>
            <a:r>
              <a:rPr lang="zh-CN" altLang="en-US" sz="4400" dirty="0" smtClean="0"/>
              <a:t>神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得</a:t>
            </a:r>
            <a:r>
              <a:rPr lang="zh-CN" altLang="en-US" sz="4400" dirty="0"/>
              <a:t>神者昌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0585" y="1560441"/>
            <a:ext cx="9275844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得神又称有神，是精充气足神旺的表现。</a:t>
            </a:r>
            <a:endParaRPr lang="en-US" altLang="zh-CN" sz="24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得神的表现：</a:t>
            </a:r>
            <a:endParaRPr lang="en-US" altLang="zh-CN" sz="24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神志清楚，语言清晰，面色荣润含蓄，表情丰富自然；目光明亮，精彩内含；反应灵敏，动则灵活，体态自如；呼吸平稳，肌肉不削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89" y="4125246"/>
            <a:ext cx="4506878" cy="24582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154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3852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dirty="0"/>
              <a:t>望</a:t>
            </a:r>
            <a:r>
              <a:rPr lang="zh-CN" altLang="en-US" sz="4400" dirty="0" smtClean="0"/>
              <a:t>神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失神者亡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478" y="1586365"/>
            <a:ext cx="9330244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失神又称无神，是精损气亏神衰的表现，病属重笃，预后不良。</a:t>
            </a:r>
            <a:endParaRPr lang="en-US" altLang="zh-CN" sz="24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失神的表现是：</a:t>
            </a:r>
            <a:endParaRPr lang="en-US" altLang="zh-CN" sz="24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精神萎靡，言语不清，或神昏谵语，循衣摸床，撮空理线，或卒倒而目闭口开；面色晦暗，表情淡漠或呆板；目暗睛迷，蝉神呆滞；反应迟钝，动作失灵，强迫体位；呼吸气微或喘；周身大肉已脱。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720" y="4043092"/>
            <a:ext cx="2030959" cy="28149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9222" y="4043092"/>
            <a:ext cx="1933316" cy="28149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03584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27238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dirty="0"/>
              <a:t>望</a:t>
            </a:r>
            <a:r>
              <a:rPr lang="zh-CN" altLang="en-US" sz="4400" dirty="0" smtClean="0"/>
              <a:t>神</a:t>
            </a:r>
            <a:r>
              <a:rPr lang="en-US" altLang="zh-CN" sz="4400" dirty="0" smtClean="0"/>
              <a:t>-</a:t>
            </a:r>
            <a:r>
              <a:rPr lang="zh-CN" altLang="en-US" sz="4400" dirty="0"/>
              <a:t>假</a:t>
            </a:r>
            <a:r>
              <a:rPr lang="zh-CN" altLang="en-US" sz="4400" dirty="0" smtClean="0"/>
              <a:t>神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8068" y="1859424"/>
            <a:ext cx="10328857" cy="4483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假神是垂危患者出现的精神暂时好转的假象</a:t>
            </a:r>
            <a:r>
              <a:rPr lang="zh-CN" altLang="en-US" sz="2400" dirty="0" smtClean="0">
                <a:solidFill>
                  <a:prstClr val="black"/>
                </a:solidFill>
                <a:latin typeface="+mn-ea"/>
              </a:rPr>
              <a:t>，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en-US" altLang="zh-CN" sz="2400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zh-CN" altLang="en-US" sz="2400" dirty="0" smtClean="0">
                <a:solidFill>
                  <a:prstClr val="black"/>
                </a:solidFill>
                <a:latin typeface="+mn-ea"/>
              </a:rPr>
              <a:t>是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临终的预兆，并非佳兆。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假神的表现：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久病重病之人，本已失神，但突然精神转佳，目光转亮，言语不休，想见亲人；或病至语声低微断续，忽而响亮起来；或原来面色晦暗，突然颧赤如妆；或本来毫无食欲，忽然食欲增强。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假神与病情好转的区别。</a:t>
            </a:r>
          </a:p>
        </p:txBody>
      </p:sp>
    </p:spTree>
    <p:extLst>
      <p:ext uri="{BB962C8B-B14F-4D97-AF65-F5344CB8AC3E}">
        <p14:creationId xmlns="" xmlns:p14="http://schemas.microsoft.com/office/powerpoint/2010/main" val="2687276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3852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dirty="0"/>
              <a:t>望</a:t>
            </a:r>
            <a:r>
              <a:rPr lang="zh-CN" altLang="en-US" sz="4400" dirty="0" smtClean="0"/>
              <a:t>神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神气不足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033" y="1518763"/>
            <a:ext cx="9755247" cy="263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神气不足是轻度失神的表现，与失神状态只是程度上的区别。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介于有神和无神之间，常见于虚证患者。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神气不足的临床表现：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精神不振，健忘困倦，声低懒言，怠惰乏力，动作迟缓。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00" y="4125246"/>
            <a:ext cx="2837955" cy="25865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833" y="4140010"/>
            <a:ext cx="2895534" cy="25718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2471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3852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dirty="0"/>
              <a:t>望</a:t>
            </a:r>
            <a:r>
              <a:rPr lang="zh-CN" altLang="en-US" sz="4400" dirty="0" smtClean="0"/>
              <a:t>神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神志异常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698" y="2015545"/>
            <a:ext cx="9800823" cy="2805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+mn-ea"/>
              </a:rPr>
              <a:t>神志异常也是失神的一种</a:t>
            </a:r>
            <a:r>
              <a:rPr lang="zh-CN" altLang="en-US" sz="2800" dirty="0" smtClean="0">
                <a:solidFill>
                  <a:prstClr val="black"/>
                </a:solidFill>
                <a:latin typeface="+mn-ea"/>
              </a:rPr>
              <a:t>表现</a:t>
            </a:r>
            <a:r>
              <a:rPr lang="zh-CN" altLang="en-US" sz="2800" dirty="0">
                <a:solidFill>
                  <a:prstClr val="black"/>
                </a:solidFill>
                <a:latin typeface="+mn-ea"/>
              </a:rPr>
              <a:t>。</a:t>
            </a:r>
            <a:endParaRPr lang="en-US" altLang="zh-CN" sz="2800" dirty="0" smtClean="0">
              <a:solidFill>
                <a:prstClr val="black"/>
              </a:solidFill>
              <a:latin typeface="+mn-ea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</a:rPr>
              <a:t>但与精气衰竭的失神则有本质上的不同。一般包括烦躁不安，以及癫、狂</a:t>
            </a:r>
            <a:r>
              <a:rPr lang="zh-CN" altLang="en-US" sz="2800" dirty="0" smtClean="0">
                <a:latin typeface="+mn-ea"/>
              </a:rPr>
              <a:t>、痫等</a:t>
            </a:r>
            <a:r>
              <a:rPr lang="zh-CN" altLang="en-US" sz="2800" dirty="0">
                <a:latin typeface="+mn-ea"/>
              </a:rPr>
              <a:t>。这些都是由特殊的病机和发病规律所决定的，其失神表现并不一定意味着病情的严重性。</a:t>
            </a:r>
            <a:endParaRPr lang="en-US" altLang="zh-CN" sz="2800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443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3852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dirty="0"/>
              <a:t>望</a:t>
            </a:r>
            <a:r>
              <a:rPr lang="zh-CN" altLang="en-US" sz="4400" dirty="0" smtClean="0"/>
              <a:t>神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神志异常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8940" y="1392493"/>
            <a:ext cx="1102431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烦与躁：烦为自觉症状，如烦恼；躁为他觉症状，如躁动。多属心经有火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癫病：表现为淡漠寡言，闷闷不乐，精神痴呆，喃喃自语，或苦笑无常。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        </a:t>
            </a:r>
            <a:r>
              <a:rPr lang="en-US" altLang="zh-CN" sz="2000" dirty="0" smtClean="0">
                <a:latin typeface="+mn-ea"/>
              </a:rPr>
              <a:t>   </a:t>
            </a:r>
            <a:r>
              <a:rPr lang="zh-CN" altLang="en-US" sz="2000" dirty="0" smtClean="0">
                <a:latin typeface="+mn-ea"/>
              </a:rPr>
              <a:t>多</a:t>
            </a:r>
            <a:r>
              <a:rPr lang="zh-CN" altLang="en-US" sz="2000" dirty="0">
                <a:latin typeface="+mn-ea"/>
              </a:rPr>
              <a:t>由痰气郁阻、心脾两虚所致。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狂病：表现疯狂怒骂，打人毁物，妄行不休，少卧不饥，甚则登高而歌，弃衣而走。   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        </a:t>
            </a:r>
            <a:r>
              <a:rPr lang="en-US" altLang="zh-CN" sz="2000" dirty="0" smtClean="0">
                <a:latin typeface="+mn-ea"/>
              </a:rPr>
              <a:t>   </a:t>
            </a:r>
            <a:r>
              <a:rPr lang="zh-CN" altLang="en-US" sz="2000" dirty="0" smtClean="0">
                <a:latin typeface="+mn-ea"/>
              </a:rPr>
              <a:t>多</a:t>
            </a:r>
            <a:r>
              <a:rPr lang="zh-CN" altLang="en-US" sz="2000" dirty="0">
                <a:latin typeface="+mn-ea"/>
              </a:rPr>
              <a:t>因肝郁化火，痰火上扰神明所致。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痫病：表现为突然昏倒，口吐涎沫，四肢抽搐，醒后如常。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        </a:t>
            </a:r>
            <a:r>
              <a:rPr lang="en-US" altLang="zh-CN" sz="2000" dirty="0" smtClean="0">
                <a:latin typeface="+mn-ea"/>
              </a:rPr>
              <a:t>   </a:t>
            </a:r>
            <a:r>
              <a:rPr lang="zh-CN" altLang="en-US" sz="2000" dirty="0" smtClean="0">
                <a:latin typeface="+mn-ea"/>
              </a:rPr>
              <a:t>多</a:t>
            </a:r>
            <a:r>
              <a:rPr lang="zh-CN" altLang="en-US" sz="2000" dirty="0">
                <a:latin typeface="+mn-ea"/>
              </a:rPr>
              <a:t>由肝风挟痰或痰火扰心所致</a:t>
            </a:r>
            <a:r>
              <a:rPr lang="zh-CN" altLang="en-US" sz="2000" dirty="0" smtClean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55" y="4681063"/>
            <a:ext cx="3071976" cy="20889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581" y="4672815"/>
            <a:ext cx="3109939" cy="20971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4145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17363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kern="0" noProof="0" dirty="0" smtClean="0">
                <a:solidFill>
                  <a:prstClr val="black"/>
                </a:solidFill>
                <a:latin typeface="+mn-ea"/>
                <a:cs typeface="+mj-cs"/>
              </a:rPr>
              <a:t>2.</a:t>
            </a:r>
            <a:r>
              <a:rPr lang="zh-CN" altLang="en-US" sz="4400" kern="0" noProof="0" dirty="0" smtClean="0">
                <a:solidFill>
                  <a:prstClr val="black"/>
                </a:solidFill>
                <a:latin typeface="+mn-ea"/>
                <a:cs typeface="+mj-cs"/>
              </a:rPr>
              <a:t>望色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8910" y="1392493"/>
            <a:ext cx="86605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望色就是医者观察患者面部颜色与光泽的一种望诊</a:t>
            </a: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方法。</a:t>
            </a:r>
            <a:endParaRPr lang="en-US" altLang="zh-CN" sz="24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颜色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就是色调变化，光泽则是明度变化</a:t>
            </a: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。</a:t>
            </a:r>
            <a:endParaRPr lang="en-US" altLang="zh-CN" sz="24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古人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把颜色分为五种，即青、赤、黄、白、黑，称为五色诊。五色诊的部位既有面部，又包括全身，所以有面部五色诊和全身五色诊称望色，但由于五色的变化，在面部表现最明显，因此，常以望面色来阐述五色诊的内容</a:t>
            </a: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。</a:t>
            </a:r>
            <a:endParaRPr lang="en-US" altLang="zh-CN" sz="24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正常生理状态时面部色泽明亮润泽，隐然含蓄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654" y="4262908"/>
            <a:ext cx="5031346" cy="24923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29995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699426" y="612844"/>
            <a:ext cx="5971743" cy="563231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青色：主肝病。青为肝脏本色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肝病</a:t>
            </a:r>
            <a:r>
              <a:rPr lang="zh-CN" altLang="en-US" sz="2400" dirty="0">
                <a:latin typeface="+mn-ea"/>
              </a:rPr>
              <a:t>气滞血瘀，为风，为眩，为瘀，为怒。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</a:rPr>
              <a:t>赤色</a:t>
            </a:r>
            <a:r>
              <a:rPr lang="zh-CN" altLang="en-US" sz="2400" dirty="0">
                <a:latin typeface="+mn-ea"/>
              </a:rPr>
              <a:t>：主心病。赤为心脏本色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心病</a:t>
            </a:r>
            <a:r>
              <a:rPr lang="zh-CN" altLang="en-US" sz="2400" dirty="0">
                <a:latin typeface="+mn-ea"/>
              </a:rPr>
              <a:t>火热炽盛，为热，为火，为血，为狂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黄色：主脾病。黄为脾脏本色。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脾病湿邪蕴遏，为湿，为疸，为臌，为思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白色：主肺病。白为肺脏本色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肺病</a:t>
            </a:r>
            <a:r>
              <a:rPr lang="zh-CN" altLang="en-US" sz="2400" dirty="0">
                <a:latin typeface="+mn-ea"/>
              </a:rPr>
              <a:t>气津不布，为燥，为虚，为咳，为悲。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黑色：主肾病。黑为肾脏本色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肾病</a:t>
            </a:r>
            <a:r>
              <a:rPr lang="zh-CN" altLang="en-US" sz="2400" dirty="0">
                <a:latin typeface="+mn-ea"/>
              </a:rPr>
              <a:t>阴盛寒凝，为水，为寒，为痛，为惊</a:t>
            </a:r>
            <a:r>
              <a:rPr lang="zh-CN" altLang="en-US" sz="2400" dirty="0" smtClean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567" y="2000250"/>
            <a:ext cx="5419725" cy="2857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51669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573609" y="286970"/>
            <a:ext cx="41488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kern="0" noProof="0" dirty="0" smtClean="0">
                <a:solidFill>
                  <a:prstClr val="black"/>
                </a:solidFill>
                <a:latin typeface="+mn-ea"/>
                <a:cs typeface="+mj-cs"/>
              </a:rPr>
              <a:t>望诊</a:t>
            </a:r>
            <a:r>
              <a:rPr lang="en-US" altLang="zh-CN" sz="4400" kern="0" noProof="0" dirty="0" smtClean="0">
                <a:solidFill>
                  <a:prstClr val="black"/>
                </a:solidFill>
                <a:latin typeface="+mn-ea"/>
                <a:cs typeface="+mj-cs"/>
              </a:rPr>
              <a:t>-</a:t>
            </a:r>
            <a:r>
              <a:rPr lang="zh-CN" altLang="en-US" sz="4400" kern="0" dirty="0" smtClean="0">
                <a:solidFill>
                  <a:prstClr val="black"/>
                </a:solidFill>
                <a:latin typeface="+mn-ea"/>
                <a:cs typeface="+mj-cs"/>
              </a:rPr>
              <a:t>病案例举</a:t>
            </a:r>
            <a:r>
              <a:rPr lang="en-US" altLang="zh-CN" sz="4400" kern="0" dirty="0" smtClean="0">
                <a:solidFill>
                  <a:prstClr val="black"/>
                </a:solidFill>
                <a:latin typeface="+mn-ea"/>
                <a:cs typeface="+mj-cs"/>
              </a:rPr>
              <a:t>1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57" y="1343381"/>
            <a:ext cx="6296025" cy="1733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699968"/>
            <a:ext cx="3137884" cy="224134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28241" y="3902677"/>
            <a:ext cx="3982456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主症：心烦、盗汗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望神：神气不足</a:t>
            </a:r>
            <a:r>
              <a:rPr lang="en-US" altLang="zh-CN" sz="2400" dirty="0" smtClean="0">
                <a:latin typeface="+mn-ea"/>
              </a:rPr>
              <a:t>/</a:t>
            </a:r>
            <a:r>
              <a:rPr lang="zh-CN" altLang="en-US" sz="2400" dirty="0" smtClean="0">
                <a:latin typeface="+mn-ea"/>
              </a:rPr>
              <a:t>神志异常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望色：两颧发红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分析：汗为心液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诊断</a:t>
            </a:r>
            <a:r>
              <a:rPr lang="zh-CN" altLang="en-US" sz="2400" dirty="0" smtClean="0">
                <a:latin typeface="+mn-ea"/>
              </a:rPr>
              <a:t>：阴虚内热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3464417" y="3232597"/>
            <a:ext cx="785611" cy="502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14114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2319"/>
            <a:ext cx="4035902" cy="11766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2124" y="2399814"/>
            <a:ext cx="10315977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了解中医诊断学</a:t>
            </a:r>
            <a:r>
              <a:rPr lang="zh-CN" altLang="en-US" sz="28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的概念。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熟悉中医诊断方法的原理。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掌握望、闻、问、切的基本内容和诊察方法，熟悉其临床意义。</a:t>
            </a:r>
          </a:p>
        </p:txBody>
      </p:sp>
    </p:spTree>
    <p:extLst>
      <p:ext uri="{BB962C8B-B14F-4D97-AF65-F5344CB8AC3E}">
        <p14:creationId xmlns="" xmlns:p14="http://schemas.microsoft.com/office/powerpoint/2010/main" val="3456665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573609" y="286970"/>
            <a:ext cx="41488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kern="0" noProof="0" dirty="0" smtClean="0">
                <a:solidFill>
                  <a:prstClr val="black"/>
                </a:solidFill>
                <a:latin typeface="+mn-ea"/>
                <a:cs typeface="+mj-cs"/>
              </a:rPr>
              <a:t>望诊</a:t>
            </a:r>
            <a:r>
              <a:rPr lang="en-US" altLang="zh-CN" sz="4400" kern="0" noProof="0" dirty="0" smtClean="0">
                <a:solidFill>
                  <a:prstClr val="black"/>
                </a:solidFill>
                <a:latin typeface="+mn-ea"/>
                <a:cs typeface="+mj-cs"/>
              </a:rPr>
              <a:t>-</a:t>
            </a:r>
            <a:r>
              <a:rPr lang="zh-CN" altLang="en-US" sz="4400" kern="0" dirty="0" smtClean="0">
                <a:solidFill>
                  <a:prstClr val="black"/>
                </a:solidFill>
                <a:latin typeface="+mn-ea"/>
                <a:cs typeface="+mj-cs"/>
              </a:rPr>
              <a:t>病案例举</a:t>
            </a:r>
            <a:r>
              <a:rPr lang="en-US" altLang="zh-CN" sz="4400" kern="0" dirty="0">
                <a:solidFill>
                  <a:prstClr val="black"/>
                </a:solidFill>
                <a:latin typeface="+mn-ea"/>
                <a:cs typeface="+mj-cs"/>
              </a:rPr>
              <a:t>2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65994" y="4430711"/>
            <a:ext cx="4805262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主症：黄疸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望神：神气不足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望色：面色萎黄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分析：脾主湿邪蕴遏，郁而发黄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诊断</a:t>
            </a:r>
            <a:r>
              <a:rPr lang="zh-CN" altLang="en-US" sz="2400" dirty="0" smtClean="0">
                <a:latin typeface="+mn-ea"/>
              </a:rPr>
              <a:t>：肝木乘脾、湿热内蕴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3875819" y="3673811"/>
            <a:ext cx="785611" cy="502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33" y="1198875"/>
            <a:ext cx="3465487" cy="2284860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87135" y="954256"/>
            <a:ext cx="5904180" cy="25545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5B4631"/>
                </a:solidFill>
                <a:effectLst/>
                <a:latin typeface="+mn-ea"/>
              </a:rPr>
              <a:t>患者黄某 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5B4631"/>
                </a:solidFill>
                <a:effectLst/>
                <a:latin typeface="+mn-ea"/>
              </a:rPr>
              <a:t> </a:t>
            </a:r>
            <a:r>
              <a:rPr lang="zh-CN" altLang="en-US" sz="2000" b="1" dirty="0" smtClean="0">
                <a:solidFill>
                  <a:srgbClr val="5B4631"/>
                </a:solidFill>
                <a:latin typeface="+mn-ea"/>
              </a:rPr>
              <a:t>男性  </a:t>
            </a:r>
            <a:r>
              <a:rPr lang="en-US" altLang="zh-CN" sz="2000" b="1" dirty="0" smtClean="0">
                <a:solidFill>
                  <a:srgbClr val="5B4631"/>
                </a:solidFill>
                <a:latin typeface="+mn-ea"/>
              </a:rPr>
              <a:t>55</a:t>
            </a:r>
            <a:r>
              <a:rPr lang="zh-CN" altLang="en-US" sz="2000" b="1" dirty="0" smtClean="0">
                <a:solidFill>
                  <a:srgbClr val="5B4631"/>
                </a:solidFill>
                <a:latin typeface="+mn-ea"/>
              </a:rPr>
              <a:t>岁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5B4631"/>
                </a:solidFill>
                <a:effectLst/>
                <a:latin typeface="+mn-ea"/>
              </a:rPr>
              <a:t> </a:t>
            </a:r>
            <a:endParaRPr kumimoji="0" lang="zh-CN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5B4631"/>
                </a:solidFill>
                <a:effectLst/>
                <a:latin typeface="+mn-ea"/>
              </a:rPr>
              <a:t>就诊时间：20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5B4631"/>
                </a:solidFill>
                <a:effectLst/>
                <a:latin typeface="+mn-ea"/>
              </a:rPr>
              <a:t>19-03-18</a:t>
            </a:r>
            <a:endParaRPr kumimoji="0" lang="zh-CN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5B4631"/>
                </a:solidFill>
                <a:effectLst/>
                <a:latin typeface="+mn-ea"/>
              </a:rPr>
              <a:t>主诉：周身肌肤、小便黄已三月余。</a:t>
            </a:r>
            <a:endParaRPr kumimoji="0" lang="zh-CN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r>
              <a:rPr lang="zh-CN" altLang="zh-CN" sz="2000" b="1" dirty="0" smtClean="0">
                <a:solidFill>
                  <a:srgbClr val="5B4631"/>
                </a:solidFill>
                <a:latin typeface="+mn-ea"/>
              </a:rPr>
              <a:t>腹胀</a:t>
            </a:r>
            <a:r>
              <a:rPr lang="zh-CN" altLang="zh-CN" sz="2000" b="1" dirty="0">
                <a:solidFill>
                  <a:srgbClr val="5B4631"/>
                </a:solidFill>
                <a:latin typeface="+mn-ea"/>
              </a:rPr>
              <a:t>以下午为甚，胸脘满闷、全身乏力</a:t>
            </a:r>
            <a:r>
              <a:rPr lang="zh-CN" altLang="zh-CN" sz="2000" b="1" dirty="0" smtClean="0">
                <a:solidFill>
                  <a:srgbClr val="5B4631"/>
                </a:solidFill>
                <a:latin typeface="+mn-ea"/>
              </a:rPr>
              <a:t>、</a:t>
            </a:r>
            <a:endParaRPr lang="en-US" altLang="zh-CN" sz="2000" b="1" dirty="0" smtClean="0">
              <a:solidFill>
                <a:srgbClr val="5B4631"/>
              </a:solidFill>
              <a:latin typeface="+mn-ea"/>
            </a:endParaRPr>
          </a:p>
          <a:p>
            <a:r>
              <a:rPr lang="zh-CN" altLang="zh-CN" sz="2000" b="1" dirty="0" smtClean="0">
                <a:solidFill>
                  <a:srgbClr val="5B4631"/>
                </a:solidFill>
                <a:latin typeface="+mn-ea"/>
              </a:rPr>
              <a:t>恶心，</a:t>
            </a:r>
            <a:r>
              <a:rPr lang="zh-CN" altLang="zh-CN" sz="2000" b="1" dirty="0">
                <a:solidFill>
                  <a:srgbClr val="5B4631"/>
                </a:solidFill>
                <a:latin typeface="+mn-ea"/>
              </a:rPr>
              <a:t>厌油腻，身黄、目黄、小便黄。</a:t>
            </a:r>
            <a:endParaRPr lang="zh-CN" altLang="zh-CN" sz="2000" b="1" dirty="0">
              <a:latin typeface="+mn-ea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5B4631"/>
                </a:solidFill>
                <a:effectLst/>
                <a:latin typeface="+mn-ea"/>
              </a:rPr>
              <a:t>总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5B4631"/>
                </a:solidFill>
                <a:effectLst/>
                <a:latin typeface="+mn-ea"/>
              </a:rPr>
              <a:t>胆红素50umol/L，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5B4631"/>
              </a:solidFill>
              <a:effectLst/>
              <a:latin typeface="+mn-ea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5B4631"/>
                </a:solidFill>
                <a:effectLst/>
                <a:latin typeface="+mn-ea"/>
              </a:rPr>
              <a:t>谷丙转氨酶440U/L，谷草转氨酶：350 U/L，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5B4631"/>
              </a:solidFill>
              <a:effectLst/>
              <a:latin typeface="+mn-ea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5B4631"/>
                </a:solidFill>
                <a:effectLst/>
                <a:latin typeface="+mn-ea"/>
              </a:rPr>
              <a:t>乙肝五项示：HbsAg、HbeAb、HbcAb均阳性。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5B463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9872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1733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</a:rPr>
              <a:t>3.</a:t>
            </a:r>
            <a:r>
              <a:rPr lang="zh-CN" altLang="en-US" sz="4400" dirty="0"/>
              <a:t>舌诊</a:t>
            </a:r>
            <a:endParaRPr lang="zh-CN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485" y="1720840"/>
            <a:ext cx="8853725" cy="34163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舌与内脏的联系，主要是通过经脉的循行来实现的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《</a:t>
            </a:r>
            <a:r>
              <a:rPr lang="zh-CN" altLang="en-US" sz="2400" dirty="0"/>
              <a:t>内经</a:t>
            </a:r>
            <a:r>
              <a:rPr lang="en-US" altLang="zh-CN" sz="2400" dirty="0"/>
              <a:t>》</a:t>
            </a:r>
            <a:r>
              <a:rPr lang="zh-CN" altLang="en-US" sz="2400" dirty="0"/>
              <a:t>记载，心、肝、脾、肾等脏及膀胱，三焦、胃等腑均通过经脉、经别或经筋与舌直接联系。至于肺、小肠、大肠、胆等，虽与舌无直接联系，但手足太阴相配，手足太阳相配，手足少阳相配，手足阳明相配，故肺、小肠、胆、大肠之经气，亦可间接通于舌</a:t>
            </a:r>
            <a:r>
              <a:rPr lang="zh-CN" altLang="en-US" sz="2400" dirty="0" smtClean="0"/>
              <a:t>。</a:t>
            </a:r>
            <a:endParaRPr lang="en-US" altLang="zh-CN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659" y="676342"/>
            <a:ext cx="3155581" cy="20889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1960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1733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</a:rPr>
              <a:t>3.</a:t>
            </a:r>
            <a:r>
              <a:rPr lang="zh-CN" altLang="en-US" sz="4400" dirty="0"/>
              <a:t>舌诊</a:t>
            </a:r>
            <a:endParaRPr lang="zh-CN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969" y="1816922"/>
            <a:ext cx="8853725" cy="34163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舌诊通过观察舌象了解疾病相关信息。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舌象是由舌质和舌苔两部分的色泽形态的外部形象。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舌为心之苗，苔为胃气之</a:t>
            </a:r>
            <a:r>
              <a:rPr lang="zh-CN" altLang="en-US" sz="2400" dirty="0" smtClean="0">
                <a:latin typeface="+mn-ea"/>
              </a:rPr>
              <a:t>根</a:t>
            </a:r>
            <a:r>
              <a:rPr lang="zh-CN" altLang="en-US" sz="2400" dirty="0">
                <a:latin typeface="+mn-ea"/>
              </a:rPr>
              <a:t>，</a:t>
            </a:r>
            <a:r>
              <a:rPr lang="zh-CN" altLang="en-US" sz="2400" dirty="0" smtClean="0"/>
              <a:t>脾</a:t>
            </a:r>
            <a:r>
              <a:rPr lang="zh-CN" altLang="en-US" sz="2400" dirty="0"/>
              <a:t>之外候，而且是五脏六腑之外候。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在</a:t>
            </a:r>
            <a:r>
              <a:rPr lang="zh-CN" altLang="en-US" sz="2400" dirty="0"/>
              <a:t>生理上，脏腑的精气可通过经脉联系上达于舌，发挥其营养舌体并维持舌的正常功能活动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在</a:t>
            </a:r>
            <a:r>
              <a:rPr lang="zh-CN" altLang="en-US" sz="2400" dirty="0"/>
              <a:t>病理上，脏腑的病变，也</a:t>
            </a:r>
            <a:r>
              <a:rPr lang="zh-CN" altLang="en-US" sz="2400" dirty="0" smtClean="0"/>
              <a:t>必然影响</a:t>
            </a:r>
            <a:r>
              <a:rPr lang="zh-CN" altLang="en-US" sz="2400" dirty="0"/>
              <a:t>精气的变化而反映于舌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2674731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2" y="959625"/>
            <a:ext cx="1733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</a:rPr>
              <a:t>3.</a:t>
            </a:r>
            <a:r>
              <a:rPr lang="zh-CN" altLang="en-US" sz="4400" dirty="0"/>
              <a:t>舌诊</a:t>
            </a:r>
            <a:endParaRPr lang="zh-CN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727" y="2126015"/>
            <a:ext cx="10643890" cy="230832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望舌须观察舌质、舌体、舌苔三部分。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舌又可分为舌尖、舌体、舌根、舌边四部分。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正常人舌质淡红、润泽，舌体柔软而活动自如，舌面上有一层薄白苔。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望舌时嘱患者向光，将舌自然伸出口外，充分暴露舌体，依次观察舌象变化</a:t>
            </a:r>
            <a:endParaRPr lang="en-US" altLang="zh-CN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65" y="4527482"/>
            <a:ext cx="3111769" cy="22373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5786" y="4527483"/>
            <a:ext cx="3298647" cy="22373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5909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1733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</a:rPr>
              <a:t>3.</a:t>
            </a:r>
            <a:r>
              <a:rPr lang="zh-CN" altLang="en-US" sz="4400" dirty="0"/>
              <a:t>舌诊</a:t>
            </a:r>
            <a:endParaRPr lang="zh-CN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9672" y="1537452"/>
            <a:ext cx="429476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j-cs"/>
              </a:rPr>
              <a:t>（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j-cs"/>
              </a:rPr>
              <a:t>1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j-cs"/>
              </a:rPr>
              <a:t>）望舌质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j-cs"/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2</a:t>
            </a:r>
            <a:r>
              <a:rPr lang="zh-CN" altLang="en-US" sz="2800" dirty="0" smtClean="0">
                <a:latin typeface="+mn-ea"/>
              </a:rPr>
              <a:t>）望舌形</a:t>
            </a:r>
            <a:endParaRPr lang="en-US" altLang="zh-CN" sz="2800" dirty="0" smtClean="0"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dirty="0" smtClean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）望舌态</a:t>
            </a:r>
            <a:endParaRPr lang="en-US" altLang="zh-CN" sz="2800" dirty="0" smtClean="0"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4</a:t>
            </a:r>
            <a:r>
              <a:rPr lang="zh-CN" altLang="en-US" sz="2800" dirty="0" smtClean="0">
                <a:latin typeface="+mn-ea"/>
              </a:rPr>
              <a:t>）望舌苔</a:t>
            </a:r>
            <a:r>
              <a:rPr lang="zh-CN" altLang="en-US" sz="2800" kern="0" dirty="0" smtClean="0">
                <a:solidFill>
                  <a:sysClr val="windowText" lastClr="000000"/>
                </a:solidFill>
                <a:latin typeface="+mn-ea"/>
              </a:rPr>
              <a:t>：苔形、苔色</a:t>
            </a:r>
            <a:endParaRPr lang="en-US" altLang="zh-CN" sz="2800" dirty="0" smtClean="0"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316" y="2323063"/>
            <a:ext cx="4377307" cy="26215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3797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1733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</a:rPr>
              <a:t>3.</a:t>
            </a:r>
            <a:r>
              <a:rPr lang="zh-CN" altLang="en-US" sz="4400" dirty="0"/>
              <a:t>舌诊</a:t>
            </a:r>
            <a:endParaRPr lang="zh-CN" altLang="en-US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3354" y="1730635"/>
            <a:ext cx="8364328" cy="286232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正常舌象，简称“淡红舌、薄白苔”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具体</a:t>
            </a:r>
            <a:r>
              <a:rPr lang="zh-CN" altLang="en-US" sz="2400" dirty="0">
                <a:latin typeface="+mn-ea"/>
              </a:rPr>
              <a:t>说，其舌体柔软</a:t>
            </a:r>
            <a:r>
              <a:rPr lang="zh-CN" altLang="en-US" sz="2400" dirty="0" smtClean="0">
                <a:latin typeface="+mn-ea"/>
              </a:rPr>
              <a:t>，运动</a:t>
            </a:r>
            <a:r>
              <a:rPr lang="zh-CN" altLang="en-US" sz="2400" dirty="0">
                <a:latin typeface="+mn-ea"/>
              </a:rPr>
              <a:t>灵活自如，颜色淡红而红活鲜明</a:t>
            </a:r>
            <a:r>
              <a:rPr lang="zh-CN" altLang="en-US" sz="2400" dirty="0" smtClean="0">
                <a:latin typeface="+mn-ea"/>
              </a:rPr>
              <a:t>；</a:t>
            </a:r>
            <a:endParaRPr lang="en-US" altLang="zh-CN" sz="2400" dirty="0" smtClean="0"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其</a:t>
            </a:r>
            <a:r>
              <a:rPr lang="zh-CN" altLang="en-US" sz="2400" dirty="0">
                <a:latin typeface="+mn-ea"/>
              </a:rPr>
              <a:t>胖瘦老嫩大小适中</a:t>
            </a:r>
            <a:r>
              <a:rPr lang="zh-CN" altLang="en-US" sz="2400" dirty="0" smtClean="0">
                <a:latin typeface="+mn-ea"/>
              </a:rPr>
              <a:t>，无</a:t>
            </a:r>
            <a:r>
              <a:rPr lang="zh-CN" altLang="en-US" sz="2400" dirty="0">
                <a:latin typeface="+mn-ea"/>
              </a:rPr>
              <a:t>异常形态</a:t>
            </a:r>
            <a:r>
              <a:rPr lang="zh-CN" altLang="en-US" sz="2400" dirty="0" smtClean="0">
                <a:latin typeface="+mn-ea"/>
              </a:rPr>
              <a:t>；</a:t>
            </a:r>
            <a:endParaRPr lang="en-US" altLang="zh-CN" sz="2400" dirty="0" smtClean="0"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舌苔</a:t>
            </a:r>
            <a:r>
              <a:rPr lang="zh-CN" altLang="en-US" sz="2400" dirty="0">
                <a:latin typeface="+mn-ea"/>
              </a:rPr>
              <a:t>薄白润泽，颗粒均匀，薄薄地铺于舌面</a:t>
            </a:r>
            <a:r>
              <a:rPr lang="zh-CN" altLang="en-US" sz="2400" dirty="0" smtClean="0">
                <a:latin typeface="+mn-ea"/>
              </a:rPr>
              <a:t>，揩</a:t>
            </a:r>
            <a:r>
              <a:rPr lang="zh-CN" altLang="en-US" sz="2400" dirty="0">
                <a:latin typeface="+mn-ea"/>
              </a:rPr>
              <a:t>之不去</a:t>
            </a:r>
            <a:r>
              <a:rPr lang="zh-CN" altLang="en-US" sz="2400" dirty="0" smtClean="0">
                <a:latin typeface="+mn-ea"/>
              </a:rPr>
              <a:t>，</a:t>
            </a:r>
            <a:endParaRPr lang="en-US" altLang="zh-CN" sz="2400" dirty="0" smtClean="0"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其</a:t>
            </a:r>
            <a:r>
              <a:rPr lang="zh-CN" altLang="en-US" sz="2400" dirty="0">
                <a:latin typeface="+mn-ea"/>
              </a:rPr>
              <a:t>下有根与舌质如同一体</a:t>
            </a:r>
            <a:r>
              <a:rPr lang="zh-CN" altLang="en-US" sz="2400" dirty="0" smtClean="0">
                <a:latin typeface="+mn-ea"/>
              </a:rPr>
              <a:t>，干湿</a:t>
            </a:r>
            <a:r>
              <a:rPr lang="zh-CN" altLang="en-US" sz="2400" dirty="0">
                <a:latin typeface="+mn-ea"/>
              </a:rPr>
              <a:t>适中，不粘不腻等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550" y="3403242"/>
            <a:ext cx="3989450" cy="27013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98691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51331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</a:rPr>
              <a:t>3.</a:t>
            </a:r>
            <a:r>
              <a:rPr lang="zh-CN" altLang="en-US" sz="4400" dirty="0"/>
              <a:t>舌</a:t>
            </a:r>
            <a:r>
              <a:rPr lang="zh-CN" altLang="en-US" sz="4400" dirty="0" smtClean="0"/>
              <a:t>诊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（</a:t>
            </a:r>
            <a:r>
              <a:rPr lang="en-US" altLang="zh-CN" sz="4400" dirty="0" smtClean="0"/>
              <a:t>1</a:t>
            </a:r>
            <a:r>
              <a:rPr lang="zh-CN" altLang="en-US" sz="4400" dirty="0" smtClean="0"/>
              <a:t>）望</a:t>
            </a:r>
            <a:r>
              <a:rPr lang="zh-CN" altLang="en-US" sz="4400" dirty="0"/>
              <a:t>舌质</a:t>
            </a:r>
            <a:endParaRPr lang="zh-CN" altLang="en-US" sz="44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9672" y="1537452"/>
            <a:ext cx="8186857" cy="452431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sz="2400" dirty="0" smtClean="0">
                <a:latin typeface="+mn-ea"/>
              </a:rPr>
              <a:t>淡红</a:t>
            </a:r>
            <a:r>
              <a:rPr lang="zh-CN" altLang="en-US" sz="2400" dirty="0">
                <a:latin typeface="+mn-ea"/>
              </a:rPr>
              <a:t>舌：外感热病见淡红舌病邪在表尚未入里</a:t>
            </a:r>
            <a:r>
              <a:rPr lang="zh-CN" altLang="en-US" sz="2400" dirty="0" smtClean="0">
                <a:latin typeface="+mn-ea"/>
              </a:rPr>
              <a:t>；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                 </a:t>
            </a:r>
            <a:r>
              <a:rPr lang="zh-CN" altLang="en-US" sz="2400" dirty="0" smtClean="0">
                <a:latin typeface="+mn-ea"/>
              </a:rPr>
              <a:t>内伤</a:t>
            </a:r>
            <a:r>
              <a:rPr lang="zh-CN" altLang="en-US" sz="2400" dirty="0">
                <a:latin typeface="+mn-ea"/>
              </a:rPr>
              <a:t>杂病见淡红舌病情轻浅。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2400" dirty="0" smtClean="0">
                <a:latin typeface="+mn-ea"/>
              </a:rPr>
              <a:t>淡</a:t>
            </a:r>
            <a:r>
              <a:rPr lang="zh-CN" altLang="en-US" sz="2400" dirty="0">
                <a:latin typeface="+mn-ea"/>
              </a:rPr>
              <a:t>白舌：舌色淡而不红，甚至全无血色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                 </a:t>
            </a:r>
            <a:r>
              <a:rPr lang="zh-CN" altLang="en-US" sz="2400" dirty="0" smtClean="0">
                <a:latin typeface="+mn-ea"/>
              </a:rPr>
              <a:t>主</a:t>
            </a:r>
            <a:r>
              <a:rPr lang="zh-CN" altLang="en-US" sz="2400" dirty="0">
                <a:latin typeface="+mn-ea"/>
              </a:rPr>
              <a:t>虚证，为血虚、气虚、阳虚。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lang="zh-CN" altLang="en-US" sz="2400" dirty="0" smtClean="0">
                <a:latin typeface="+mn-ea"/>
              </a:rPr>
              <a:t>鲜红</a:t>
            </a:r>
            <a:r>
              <a:rPr lang="zh-CN" altLang="en-US" sz="2400" dirty="0">
                <a:latin typeface="+mn-ea"/>
              </a:rPr>
              <a:t>舌：舌色鲜红甚至深红。主热证，为实热、为虚热。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r>
              <a:rPr lang="zh-CN" altLang="en-US" sz="2400" dirty="0" smtClean="0">
                <a:latin typeface="+mn-ea"/>
              </a:rPr>
              <a:t>绛红</a:t>
            </a:r>
            <a:r>
              <a:rPr lang="zh-CN" altLang="en-US" sz="2400" dirty="0">
                <a:latin typeface="+mn-ea"/>
              </a:rPr>
              <a:t>舌：绛色，主外感热入营血</a:t>
            </a:r>
            <a:r>
              <a:rPr lang="zh-CN" altLang="en-US" sz="2400" dirty="0" smtClean="0">
                <a:latin typeface="+mn-ea"/>
              </a:rPr>
              <a:t>，主</a:t>
            </a:r>
            <a:r>
              <a:rPr lang="zh-CN" altLang="en-US" sz="2400" dirty="0">
                <a:latin typeface="+mn-ea"/>
              </a:rPr>
              <a:t>内伤阴虚火旺。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  <a:r>
              <a:rPr lang="zh-CN" altLang="en-US" sz="2400" dirty="0" smtClean="0">
                <a:latin typeface="+mn-ea"/>
              </a:rPr>
              <a:t>瘀</a:t>
            </a:r>
            <a:r>
              <a:rPr lang="zh-CN" altLang="en-US" sz="2400" dirty="0">
                <a:latin typeface="+mn-ea"/>
              </a:rPr>
              <a:t>紫舌：主瘀血。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⑥</a:t>
            </a:r>
            <a:r>
              <a:rPr lang="zh-CN" altLang="en-US" sz="2400" dirty="0" smtClean="0">
                <a:latin typeface="+mn-ea"/>
              </a:rPr>
              <a:t>青紫</a:t>
            </a:r>
            <a:r>
              <a:rPr lang="zh-CN" altLang="en-US" sz="2400" dirty="0">
                <a:latin typeface="+mn-ea"/>
              </a:rPr>
              <a:t>舌：又称水牛舌，主阴寒。</a:t>
            </a:r>
          </a:p>
        </p:txBody>
      </p:sp>
    </p:spTree>
    <p:extLst>
      <p:ext uri="{BB962C8B-B14F-4D97-AF65-F5344CB8AC3E}">
        <p14:creationId xmlns="" xmlns:p14="http://schemas.microsoft.com/office/powerpoint/2010/main" val="59977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/>
              <a:t>望</a:t>
            </a:r>
            <a:r>
              <a:rPr lang="zh-CN" altLang="en-US" sz="4400" dirty="0"/>
              <a:t>舌质</a:t>
            </a:r>
            <a:endParaRPr lang="zh-CN" altLang="en-US" sz="44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417" y="376153"/>
            <a:ext cx="3192964" cy="3456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838" y="4313323"/>
            <a:ext cx="4603162" cy="24560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43" y="2186835"/>
            <a:ext cx="4245731" cy="31945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240" y="3832997"/>
            <a:ext cx="2866907" cy="2936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59048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51331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</a:rPr>
              <a:t>3.</a:t>
            </a:r>
            <a:r>
              <a:rPr lang="zh-CN" altLang="en-US" sz="4400" dirty="0"/>
              <a:t>舌</a:t>
            </a:r>
            <a:r>
              <a:rPr lang="zh-CN" altLang="en-US" sz="4400" dirty="0" smtClean="0"/>
              <a:t>诊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（</a:t>
            </a:r>
            <a:r>
              <a:rPr lang="en-US" altLang="zh-CN" sz="4400" dirty="0" smtClean="0"/>
              <a:t>2</a:t>
            </a:r>
            <a:r>
              <a:rPr lang="zh-CN" altLang="en-US" sz="4400" dirty="0" smtClean="0"/>
              <a:t>）望舌形</a:t>
            </a:r>
            <a:endParaRPr lang="zh-CN" altLang="en-US" sz="44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515" y="1397359"/>
            <a:ext cx="8494633" cy="507831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sz="2400" dirty="0" smtClean="0">
                <a:latin typeface="+mn-ea"/>
              </a:rPr>
              <a:t>苍老</a:t>
            </a:r>
            <a:r>
              <a:rPr lang="zh-CN" altLang="en-US" sz="2400" dirty="0">
                <a:latin typeface="+mn-ea"/>
              </a:rPr>
              <a:t>舌：舌质纹理粗糙，形色坚敛，主实证。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2400" dirty="0" smtClean="0">
                <a:latin typeface="+mn-ea"/>
              </a:rPr>
              <a:t>娇嫩</a:t>
            </a:r>
            <a:r>
              <a:rPr lang="zh-CN" altLang="en-US" sz="2400" dirty="0">
                <a:latin typeface="+mn-ea"/>
              </a:rPr>
              <a:t>舌：舌质纹理细腻，其色娇嫩，主虚证。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lang="zh-CN" altLang="en-US" sz="2400" dirty="0" smtClean="0">
                <a:latin typeface="+mn-ea"/>
              </a:rPr>
              <a:t>胀大</a:t>
            </a:r>
            <a:r>
              <a:rPr lang="zh-CN" altLang="en-US" sz="2400" dirty="0">
                <a:latin typeface="+mn-ea"/>
              </a:rPr>
              <a:t>舌：舌体胀大，主水肿，痰饮，湿毒。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r>
              <a:rPr lang="zh-CN" altLang="en-US" sz="2400" dirty="0" smtClean="0">
                <a:latin typeface="+mn-ea"/>
              </a:rPr>
              <a:t>瘦</a:t>
            </a:r>
            <a:r>
              <a:rPr lang="zh-CN" altLang="en-US" sz="2400" dirty="0">
                <a:latin typeface="+mn-ea"/>
              </a:rPr>
              <a:t>薄舌：舌体瘦小枯薄，主气血两虚，主阴虚火旺。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  <a:r>
              <a:rPr lang="zh-CN" altLang="en-US" sz="2400" dirty="0" smtClean="0">
                <a:latin typeface="+mn-ea"/>
              </a:rPr>
              <a:t>芒刺</a:t>
            </a:r>
            <a:r>
              <a:rPr lang="zh-CN" altLang="en-US" sz="2400" dirty="0">
                <a:latin typeface="+mn-ea"/>
              </a:rPr>
              <a:t>舌：舌面软刺高起如刺，主热证。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⑥</a:t>
            </a:r>
            <a:r>
              <a:rPr lang="zh-CN" altLang="en-US" sz="2400" dirty="0" smtClean="0">
                <a:latin typeface="+mn-ea"/>
              </a:rPr>
              <a:t>裂纹舌</a:t>
            </a:r>
            <a:r>
              <a:rPr lang="zh-CN" altLang="en-US" sz="2400" dirty="0">
                <a:latin typeface="+mn-ea"/>
              </a:rPr>
              <a:t>：舌面有裂沟而裂沟中无舌苔覆盖，主阴精血亏损。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     </a:t>
            </a:r>
            <a:r>
              <a:rPr lang="en-US" altLang="zh-CN" sz="2400" dirty="0" smtClean="0">
                <a:latin typeface="+mn-ea"/>
              </a:rPr>
              <a:t>        </a:t>
            </a:r>
            <a:r>
              <a:rPr lang="zh-CN" altLang="en-US" sz="2400" dirty="0" smtClean="0">
                <a:latin typeface="+mn-ea"/>
              </a:rPr>
              <a:t>若</a:t>
            </a:r>
            <a:r>
              <a:rPr lang="zh-CN" altLang="en-US" sz="2400" dirty="0">
                <a:latin typeface="+mn-ea"/>
              </a:rPr>
              <a:t>先天性舌裂，裂纹多有舌苔覆盖。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⑦</a:t>
            </a:r>
            <a:r>
              <a:rPr lang="zh-CN" altLang="en-US" sz="2400" dirty="0" smtClean="0">
                <a:latin typeface="+mn-ea"/>
              </a:rPr>
              <a:t>齿</a:t>
            </a:r>
            <a:r>
              <a:rPr lang="zh-CN" altLang="en-US" sz="2400" dirty="0">
                <a:latin typeface="+mn-ea"/>
              </a:rPr>
              <a:t>痕舌：舌体边缘有牙齿压印的痕迹</a:t>
            </a:r>
            <a:r>
              <a:rPr lang="zh-CN" altLang="en-US" sz="2400" dirty="0" smtClean="0">
                <a:latin typeface="+mn-ea"/>
              </a:rPr>
              <a:t>，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                 </a:t>
            </a:r>
            <a:r>
              <a:rPr lang="zh-CN" altLang="en-US" sz="2400" dirty="0" smtClean="0">
                <a:latin typeface="+mn-ea"/>
              </a:rPr>
              <a:t>主</a:t>
            </a:r>
            <a:r>
              <a:rPr lang="zh-CN" altLang="en-US" sz="2400" dirty="0">
                <a:latin typeface="+mn-ea"/>
              </a:rPr>
              <a:t>脾虚，主湿蕴。</a:t>
            </a:r>
          </a:p>
        </p:txBody>
      </p:sp>
    </p:spTree>
    <p:extLst>
      <p:ext uri="{BB962C8B-B14F-4D97-AF65-F5344CB8AC3E}">
        <p14:creationId xmlns="" xmlns:p14="http://schemas.microsoft.com/office/powerpoint/2010/main" val="2424234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89519" y="459600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/>
              <a:t>望舌形</a:t>
            </a:r>
            <a:endParaRPr lang="zh-CN" altLang="en-US" sz="44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77" y="1229041"/>
            <a:ext cx="10908405" cy="56289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4480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0" y="612640"/>
            <a:ext cx="3475021" cy="11766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3871" y="1961931"/>
            <a:ext cx="8711340" cy="293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中医诊断学是根据中医学理论，研究诊察病情、判断病证的基础理论、基本知识和基本技能的一门学科。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中医诊断学是基础理论与临床各科之间的桥梁。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中医诊法包括望、闻、问、切</a:t>
            </a:r>
            <a:r>
              <a:rPr lang="en-US" altLang="zh-CN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个内容，简称四诊。</a:t>
            </a:r>
          </a:p>
        </p:txBody>
      </p:sp>
    </p:spTree>
    <p:extLst>
      <p:ext uri="{BB962C8B-B14F-4D97-AF65-F5344CB8AC3E}">
        <p14:creationId xmlns="" xmlns:p14="http://schemas.microsoft.com/office/powerpoint/2010/main" val="1751118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89519" y="459600"/>
            <a:ext cx="51331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</a:rPr>
              <a:t>3.</a:t>
            </a:r>
            <a:r>
              <a:rPr lang="zh-CN" altLang="en-US" sz="4400" dirty="0"/>
              <a:t>舌</a:t>
            </a:r>
            <a:r>
              <a:rPr lang="zh-CN" altLang="en-US" sz="4400" dirty="0" smtClean="0"/>
              <a:t>诊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（</a:t>
            </a:r>
            <a:r>
              <a:rPr lang="en-US" altLang="zh-CN" sz="4400" dirty="0" smtClean="0"/>
              <a:t>3</a:t>
            </a:r>
            <a:r>
              <a:rPr lang="zh-CN" altLang="en-US" sz="4400" dirty="0" smtClean="0"/>
              <a:t>）望舌态</a:t>
            </a:r>
            <a:endParaRPr lang="zh-CN" altLang="en-US" sz="44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6519" y="1741358"/>
            <a:ext cx="8937937" cy="337528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正常舌态是舌体活动灵敏，伸缩自如。</a:t>
            </a:r>
            <a:endParaRPr lang="en-US" altLang="zh-CN" sz="24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强硬舌：舌体板硬强直，构音不清，主热入心包，主中风失语。</a:t>
            </a:r>
            <a:endParaRPr lang="en-US" altLang="zh-CN" sz="24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痿软舌：舌体软弱无力，痿废不灵，主阴津耗竭，主神经变性。</a:t>
            </a:r>
            <a:endParaRPr lang="en-US" altLang="zh-CN" sz="24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歪斜舌：伸舌偏斜一侧，舌体不正，主外风。</a:t>
            </a:r>
            <a:endParaRPr lang="en-US" altLang="zh-CN" sz="24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吐弄舌：舌体</a:t>
            </a:r>
            <a:r>
              <a:rPr lang="zh-CN" altLang="en-US" sz="24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不停 舌氏 上下</a:t>
            </a:r>
            <a:r>
              <a:rPr lang="zh-CN" altLang="en-US" sz="2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左右口唇，主内风。</a:t>
            </a:r>
          </a:p>
        </p:txBody>
      </p:sp>
    </p:spTree>
    <p:extLst>
      <p:ext uri="{BB962C8B-B14F-4D97-AF65-F5344CB8AC3E}">
        <p14:creationId xmlns="" xmlns:p14="http://schemas.microsoft.com/office/powerpoint/2010/main" val="2461797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89519" y="459600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/>
              <a:t>望舌态</a:t>
            </a:r>
            <a:endParaRPr lang="zh-CN" altLang="en-US" sz="44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76" y="1833160"/>
            <a:ext cx="5543550" cy="3638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380" y="237320"/>
            <a:ext cx="5674098" cy="31916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407678" y="1275861"/>
            <a:ext cx="167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强硬舌</a:t>
            </a:r>
            <a:endParaRPr lang="zh-CN" altLang="en-US" sz="2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767" y="3429000"/>
            <a:ext cx="3432640" cy="34216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5309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89519" y="459600"/>
            <a:ext cx="64748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</a:rPr>
              <a:t>3.</a:t>
            </a:r>
            <a:r>
              <a:rPr lang="zh-CN" altLang="en-US" sz="4400" dirty="0"/>
              <a:t>舌</a:t>
            </a:r>
            <a:r>
              <a:rPr lang="zh-CN" altLang="en-US" sz="4400" dirty="0" smtClean="0"/>
              <a:t>诊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（</a:t>
            </a:r>
            <a:r>
              <a:rPr lang="en-US" altLang="zh-CN" sz="4400" dirty="0" smtClean="0"/>
              <a:t>4</a:t>
            </a:r>
            <a:r>
              <a:rPr lang="zh-CN" altLang="en-US" sz="4400" dirty="0" smtClean="0"/>
              <a:t>）望舌苔</a:t>
            </a:r>
            <a:r>
              <a:rPr lang="en-US" altLang="zh-CN" sz="4400" dirty="0" smtClean="0"/>
              <a:t>/</a:t>
            </a:r>
            <a:r>
              <a:rPr lang="zh-CN" altLang="en-US" sz="4400" dirty="0" smtClean="0"/>
              <a:t>苔形</a:t>
            </a:r>
            <a:endParaRPr lang="zh-CN" altLang="en-US" sz="44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7036" y="1576878"/>
            <a:ext cx="8981664" cy="350352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①薄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苔：透过舌苔隐约可见舌质即为薄苔，主疾病初起，病情轻浅。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②厚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苔：不能透过舌苔见到舌质的即为厚苔，主病邪入里，病情较重。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③润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苔：苔面润泽，主津液未伤，主水湿内停。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④燥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苔：望之干枯，扪之无津，主燥盛伤津，主阴虚液耗。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⑤腻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苔：苔厚而颗粒粗大疏松，形如豆腐渣堆积舌面，主湿热，痰浊，食积。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⑥剥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苔：舌苔剥脱，剥处见底，主胃阴枯竭。</a:t>
            </a:r>
          </a:p>
        </p:txBody>
      </p:sp>
    </p:spTree>
    <p:extLst>
      <p:ext uri="{BB962C8B-B14F-4D97-AF65-F5344CB8AC3E}">
        <p14:creationId xmlns="" xmlns:p14="http://schemas.microsoft.com/office/powerpoint/2010/main" val="2515355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89519" y="459600"/>
            <a:ext cx="3219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/>
              <a:t>望舌苔</a:t>
            </a:r>
            <a:r>
              <a:rPr lang="en-US" altLang="zh-CN" sz="4400" dirty="0" smtClean="0"/>
              <a:t>/</a:t>
            </a:r>
            <a:r>
              <a:rPr lang="zh-CN" altLang="en-US" sz="4400" dirty="0" smtClean="0"/>
              <a:t>苔形</a:t>
            </a:r>
            <a:endParaRPr lang="zh-CN" altLang="en-US" sz="44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8863" r="21552" b="20564"/>
          <a:stretch/>
        </p:blipFill>
        <p:spPr>
          <a:xfrm>
            <a:off x="689519" y="3716189"/>
            <a:ext cx="3690818" cy="27906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43" y="1282678"/>
            <a:ext cx="2857172" cy="24335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615" y="3716189"/>
            <a:ext cx="4422937" cy="26626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484" y="1229041"/>
            <a:ext cx="2447791" cy="24477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l="14214" t="35123" r="49549" b="7483"/>
          <a:stretch/>
        </p:blipFill>
        <p:spPr>
          <a:xfrm>
            <a:off x="8481481" y="1409211"/>
            <a:ext cx="3320880" cy="40395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2282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89519" y="459600"/>
            <a:ext cx="3219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/>
              <a:t>望舌苔</a:t>
            </a:r>
            <a:r>
              <a:rPr lang="en-US" altLang="zh-CN" sz="4400" dirty="0" smtClean="0"/>
              <a:t>/</a:t>
            </a:r>
            <a:r>
              <a:rPr lang="zh-CN" altLang="en-US" sz="4400" dirty="0" smtClean="0"/>
              <a:t>苔色</a:t>
            </a:r>
            <a:endParaRPr lang="zh-CN" altLang="en-US" sz="44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9519" y="1383695"/>
            <a:ext cx="7139984" cy="230832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白苔：舌苔鲜白，主表证，寒证，瘟疫初起。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黄苔：舌苔嫩黄或鲜黄，主热证，主里证。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灰苔：舌苔灰青，主里证，主寒证。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黑苔：舌苔暗黑，主病情危重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19" y="3998659"/>
            <a:ext cx="5581650" cy="255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399" y="3913466"/>
            <a:ext cx="2741460" cy="26378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l="-201" t="30619" r="424" b="27292"/>
          <a:stretch/>
        </p:blipFill>
        <p:spPr>
          <a:xfrm>
            <a:off x="9469139" y="3913465"/>
            <a:ext cx="2700270" cy="23843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7424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225880" y="420964"/>
            <a:ext cx="7763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prstClr val="black"/>
                </a:solidFill>
              </a:rPr>
              <a:t>3.</a:t>
            </a:r>
            <a:r>
              <a:rPr lang="zh-CN" altLang="en-US" sz="4000" dirty="0"/>
              <a:t>舌诊</a:t>
            </a:r>
            <a:r>
              <a:rPr lang="en-US" altLang="zh-CN" sz="4000" dirty="0"/>
              <a:t>-</a:t>
            </a:r>
            <a:r>
              <a:rPr lang="zh-CN" altLang="en-US" sz="4000" dirty="0" smtClean="0"/>
              <a:t>（</a:t>
            </a:r>
            <a:r>
              <a:rPr lang="en-US" altLang="zh-CN" sz="4000" dirty="0" smtClean="0"/>
              <a:t>5</a:t>
            </a:r>
            <a:r>
              <a:rPr lang="zh-CN" altLang="en-US" sz="4000" dirty="0" smtClean="0"/>
              <a:t>）</a:t>
            </a:r>
            <a:r>
              <a:rPr lang="zh-CN" altLang="en-US" sz="4000" dirty="0" smtClean="0">
                <a:solidFill>
                  <a:prstClr val="black"/>
                </a:solidFill>
              </a:rPr>
              <a:t>望</a:t>
            </a:r>
            <a:r>
              <a:rPr lang="zh-CN" altLang="en-US" sz="4000" dirty="0">
                <a:solidFill>
                  <a:prstClr val="black"/>
                </a:solidFill>
              </a:rPr>
              <a:t>舌方法与注意事项</a:t>
            </a:r>
            <a:endParaRPr lang="zh-CN" altLang="en-US" sz="40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732" y="1920460"/>
            <a:ext cx="9387369" cy="286232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prstClr val="black"/>
                </a:solidFill>
              </a:rPr>
              <a:t>伸舌姿势：望舌时要求患者把舌伸出口外，充分暴露舌体</a:t>
            </a:r>
            <a:r>
              <a:rPr lang="zh-CN" altLang="en-US" sz="2400" dirty="0" smtClean="0">
                <a:solidFill>
                  <a:prstClr val="black"/>
                </a:solidFill>
              </a:rPr>
              <a:t>。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prstClr val="black"/>
                </a:solidFill>
              </a:rPr>
              <a:t>顺序：望舌应循一定顺序进行，一般先看舌苔，后看舌质，按舌尖、舌边、舌中、舌根的顺序进行</a:t>
            </a:r>
            <a:r>
              <a:rPr lang="zh-CN" altLang="en-US" sz="2400" dirty="0" smtClean="0">
                <a:solidFill>
                  <a:prstClr val="black"/>
                </a:solidFill>
              </a:rPr>
              <a:t>。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prstClr val="black"/>
                </a:solidFill>
              </a:rPr>
              <a:t>光线：望舌应以充足而柔和的自然光线为好</a:t>
            </a:r>
            <a:r>
              <a:rPr lang="zh-CN" altLang="en-US" sz="2400" dirty="0" smtClean="0">
                <a:solidFill>
                  <a:prstClr val="black"/>
                </a:solidFill>
              </a:rPr>
              <a:t>，</a:t>
            </a:r>
            <a:r>
              <a:rPr lang="zh-CN" altLang="en-US" sz="2400" dirty="0">
                <a:solidFill>
                  <a:prstClr val="black"/>
                </a:solidFill>
              </a:rPr>
              <a:t>面向光亮</a:t>
            </a:r>
            <a:r>
              <a:rPr lang="zh-CN" altLang="en-US" sz="2400" dirty="0" smtClean="0">
                <a:solidFill>
                  <a:prstClr val="black"/>
                </a:solidFill>
              </a:rPr>
              <a:t>处。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prstClr val="black"/>
                </a:solidFill>
              </a:rPr>
              <a:t>饮食：饮食对舌象影响也很大；常使舌苔形、色发生变化</a:t>
            </a:r>
            <a:r>
              <a:rPr lang="zh-CN" altLang="en-US" sz="2400" dirty="0" smtClean="0">
                <a:solidFill>
                  <a:prstClr val="black"/>
                </a:solidFill>
              </a:rPr>
              <a:t>。如染苔。</a:t>
            </a:r>
            <a:endParaRPr lang="zh-CN" altLang="en-US" sz="2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7470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89519" y="459600"/>
            <a:ext cx="5545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prstClr val="black"/>
                </a:solidFill>
              </a:rPr>
              <a:t>思考：</a:t>
            </a:r>
            <a:r>
              <a:rPr lang="zh-CN" altLang="en-US" sz="4400" dirty="0" smtClean="0"/>
              <a:t>舌诊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综合诊查</a:t>
            </a:r>
            <a:endParaRPr lang="zh-CN" altLang="en-US" sz="44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1617" y="1551013"/>
            <a:ext cx="8839201" cy="41034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0000"/>
                </a:solidFill>
                <a:latin typeface="+mn-ea"/>
              </a:rPr>
              <a:t>疾病的发展过程，是一个复杂的整体性变化过程，因此在分别掌握舌质、舌苔的基本变化及其主病时，还应同时分析舌质和舌苔的相互关系</a:t>
            </a: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sz="2200" dirty="0" smtClean="0">
              <a:solidFill>
                <a:srgbClr val="00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一般</a:t>
            </a:r>
            <a:r>
              <a:rPr lang="zh-CN" altLang="en-US" sz="2200" dirty="0">
                <a:solidFill>
                  <a:srgbClr val="000000"/>
                </a:solidFill>
                <a:latin typeface="+mn-ea"/>
              </a:rPr>
              <a:t>认为察舌质重在辨正气的虚实，当然也包括邪气的性质；察舌苔重在辨邪气的浅深与性质，当然也包括胃气之存亡</a:t>
            </a: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sz="2200" dirty="0" smtClean="0">
              <a:solidFill>
                <a:srgbClr val="00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在</a:t>
            </a:r>
            <a:r>
              <a:rPr lang="zh-CN" altLang="en-US" sz="2200" dirty="0">
                <a:solidFill>
                  <a:srgbClr val="000000"/>
                </a:solidFill>
                <a:latin typeface="+mn-ea"/>
              </a:rPr>
              <a:t>一般情况下，舌质与舌苔变化是一致的，其主病往往是各自主病的综合。如里实热证，多见舌红苔黄而干；里虚寒证多舌淡苔白而润。这是学习舌诊的执简驭繁的</a:t>
            </a: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要领</a:t>
            </a:r>
            <a:r>
              <a:rPr lang="zh-CN" altLang="en-US" sz="2200" dirty="0">
                <a:solidFill>
                  <a:srgbClr val="000000"/>
                </a:solidFill>
                <a:latin typeface="+mn-ea"/>
              </a:rPr>
              <a:t>。</a:t>
            </a:r>
            <a:endParaRPr lang="zh-CN" altLang="en-US" sz="220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0170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89519" y="459600"/>
            <a:ext cx="3852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/>
              <a:t>舌诊</a:t>
            </a:r>
            <a:r>
              <a:rPr lang="en-US" altLang="zh-CN" sz="4400" dirty="0" smtClean="0"/>
              <a:t>-</a:t>
            </a:r>
            <a:r>
              <a:rPr lang="zh-CN" altLang="en-US" sz="4400" dirty="0" smtClean="0"/>
              <a:t>综合诊查</a:t>
            </a:r>
            <a:endParaRPr lang="zh-CN" altLang="en-US" sz="44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059" y="1456821"/>
            <a:ext cx="8820699" cy="364715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0000"/>
                </a:solidFill>
                <a:latin typeface="+mn-ea"/>
              </a:rPr>
              <a:t>当</a:t>
            </a: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二者</a:t>
            </a:r>
            <a:r>
              <a:rPr lang="zh-CN" altLang="en-US" sz="2200" dirty="0">
                <a:solidFill>
                  <a:srgbClr val="000000"/>
                </a:solidFill>
                <a:latin typeface="+mn-ea"/>
              </a:rPr>
              <a:t>变化不一致的时候，故更需四诊合参，综合评判</a:t>
            </a: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sz="220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如</a:t>
            </a:r>
            <a:r>
              <a:rPr lang="zh-CN" altLang="en-US" sz="2200" dirty="0">
                <a:solidFill>
                  <a:srgbClr val="000000"/>
                </a:solidFill>
                <a:latin typeface="+mn-ea"/>
              </a:rPr>
              <a:t>苔白虽主寒主湿，但若红绛舌兼白干苔，则属燥热伤津，由于燥气化火迅速，苔色尚未转黄，便已入营；再如白厚积粉苔，亦主邪热炽盛，并不主寒；灰黑苔可属热证，亦可属寒证，须结合舌质润燥来辨</a:t>
            </a: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sz="2200" dirty="0" smtClean="0">
              <a:solidFill>
                <a:srgbClr val="00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有时</a:t>
            </a:r>
            <a:r>
              <a:rPr lang="zh-CN" altLang="en-US" sz="2200" dirty="0">
                <a:solidFill>
                  <a:srgbClr val="000000"/>
                </a:solidFill>
                <a:latin typeface="+mn-ea"/>
              </a:rPr>
              <a:t>二者主病是矛盾的，但亦需合看。如红绛色白滑腻苔，在外感属营分有热，气分有湿；在内伤为阴虚火旺，又有痰浊食积</a:t>
            </a: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sz="2200" dirty="0" smtClean="0">
              <a:solidFill>
                <a:srgbClr val="00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solidFill>
                  <a:srgbClr val="000000"/>
                </a:solidFill>
                <a:latin typeface="+mn-ea"/>
              </a:rPr>
              <a:t>学习</a:t>
            </a:r>
            <a:r>
              <a:rPr lang="zh-CN" altLang="en-US" sz="2200" dirty="0">
                <a:solidFill>
                  <a:srgbClr val="000000"/>
                </a:solidFill>
                <a:latin typeface="+mn-ea"/>
              </a:rPr>
              <a:t>时可分别掌握，运用时必综合诊察。</a:t>
            </a:r>
            <a:endParaRPr lang="zh-CN" altLang="en-US" sz="220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03928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200122" y="845966"/>
            <a:ext cx="74398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/>
              <a:t>思考：</a:t>
            </a:r>
            <a:endParaRPr lang="en-US" altLang="zh-CN" sz="3600" dirty="0" smtClean="0"/>
          </a:p>
          <a:p>
            <a:r>
              <a:rPr lang="zh-CN" altLang="en-US" sz="3600" dirty="0" smtClean="0"/>
              <a:t>“证</a:t>
            </a:r>
            <a:r>
              <a:rPr lang="zh-CN" altLang="en-US" sz="3600" dirty="0"/>
              <a:t>有真假凭诸脉，脉有真假凭诸</a:t>
            </a:r>
            <a:r>
              <a:rPr lang="zh-CN" altLang="en-US" sz="3600" dirty="0" smtClean="0"/>
              <a:t>舌”</a:t>
            </a:r>
            <a:endParaRPr lang="en-US" altLang="zh-CN" sz="3600" dirty="0" smtClean="0"/>
          </a:p>
        </p:txBody>
      </p:sp>
      <p:sp>
        <p:nvSpPr>
          <p:cNvPr id="9" name="矩形 8"/>
          <p:cNvSpPr/>
          <p:nvPr/>
        </p:nvSpPr>
        <p:spPr>
          <a:xfrm>
            <a:off x="980736" y="2371221"/>
            <a:ext cx="6702954" cy="230832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“果</a:t>
            </a:r>
            <a:r>
              <a:rPr lang="zh-CN" altLang="en-US" sz="2400" dirty="0"/>
              <a:t>系实证，则脉必洪大躁疾而重按有力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果</a:t>
            </a:r>
            <a:r>
              <a:rPr lang="zh-CN" altLang="en-US" sz="2400" dirty="0"/>
              <a:t>系实火，则舌必干燥焦黄而敛束且坚牢也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岂</a:t>
            </a:r>
            <a:r>
              <a:rPr lang="zh-CN" altLang="en-US" sz="2400" dirty="0"/>
              <a:t>有重按全无脉者，而尚得谓之实证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满</a:t>
            </a:r>
            <a:r>
              <a:rPr lang="zh-CN" altLang="en-US" sz="2400" dirty="0"/>
              <a:t>舌俱胖嫩者，而尚得谓之实火哉？</a:t>
            </a:r>
            <a:r>
              <a:rPr lang="en-US" altLang="zh-CN" sz="2400" dirty="0"/>
              <a:t>"</a:t>
            </a:r>
            <a:endParaRPr lang="zh-CN" altLang="en-US" sz="220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17375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49808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prstClr val="black"/>
                </a:solidFill>
              </a:rPr>
              <a:t>（二）闻诊</a:t>
            </a:r>
            <a:r>
              <a:rPr lang="en-US" altLang="zh-CN" sz="4400" dirty="0" smtClean="0">
                <a:solidFill>
                  <a:prstClr val="black"/>
                </a:solidFill>
              </a:rPr>
              <a:t>-</a:t>
            </a:r>
            <a:r>
              <a:rPr lang="zh-CN" altLang="en-US" sz="4400" dirty="0" smtClean="0">
                <a:solidFill>
                  <a:prstClr val="black"/>
                </a:solidFill>
                <a:latin typeface="+mn-ea"/>
              </a:rPr>
              <a:t>听</a:t>
            </a:r>
            <a:r>
              <a:rPr lang="zh-CN" altLang="en-US" sz="4400" dirty="0">
                <a:solidFill>
                  <a:prstClr val="black"/>
                </a:solidFill>
                <a:latin typeface="+mn-ea"/>
              </a:rPr>
              <a:t>声音</a:t>
            </a:r>
            <a:endParaRPr lang="zh-CN" altLang="en-US" sz="4400" kern="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821" y="1434350"/>
            <a:ext cx="10225825" cy="5031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肺主金，其音如钟。心主神，言为心声。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语声高亢：主实证。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语声低弱：主气虚。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语声重浊：主外感。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语声嘶哑：外感金实不鸣，内伤金破不鸣。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语声呻吟：主痛苦不适。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沉默寡言：主虚，主抑郁。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烦躁多言：主实，主焦虑。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点头呼吸：主阳气欲脱。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狂言乱语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/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自言自语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/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谵语郑声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/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昏睡鼻鼾</a:t>
            </a:r>
            <a:r>
              <a:rPr lang="zh-CN" altLang="en-US" sz="2400" dirty="0" smtClean="0">
                <a:solidFill>
                  <a:prstClr val="black"/>
                </a:solidFill>
                <a:latin typeface="+mn-ea"/>
              </a:rPr>
              <a:t>：</a:t>
            </a:r>
            <a:endParaRPr lang="en-US" altLang="zh-CN" sz="2400" dirty="0" smtClean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+mn-ea"/>
              </a:rPr>
              <a:t>                 </a:t>
            </a:r>
            <a:r>
              <a:rPr lang="zh-CN" altLang="en-US" sz="2400" dirty="0" smtClean="0">
                <a:solidFill>
                  <a:prstClr val="black"/>
                </a:solidFill>
                <a:latin typeface="+mn-ea"/>
              </a:rPr>
              <a:t>主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意识水平障碍。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50455" b="14057"/>
          <a:stretch/>
        </p:blipFill>
        <p:spPr>
          <a:xfrm>
            <a:off x="6842897" y="1716915"/>
            <a:ext cx="2392504" cy="31126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6504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68" y="908854"/>
            <a:ext cx="2914141" cy="11766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5460" y="1961931"/>
            <a:ext cx="8293994" cy="293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正确的防治取决于正确的诊断。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望、闻、问、切四诊合参。</a:t>
            </a:r>
            <a:endParaRPr lang="en-US" altLang="zh-CN" sz="28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中国医药学认为“有诸内必形诸外”，通过观察疾病的外在变化可以测知人体内在的脏腑功能状态。</a:t>
            </a:r>
          </a:p>
        </p:txBody>
      </p:sp>
    </p:spTree>
    <p:extLst>
      <p:ext uri="{BB962C8B-B14F-4D97-AF65-F5344CB8AC3E}">
        <p14:creationId xmlns="" xmlns:p14="http://schemas.microsoft.com/office/powerpoint/2010/main" val="1801648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3288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prstClr val="black"/>
                </a:solidFill>
              </a:rPr>
              <a:t>闻诊</a:t>
            </a:r>
            <a:r>
              <a:rPr lang="en-US" altLang="zh-CN" sz="4400" dirty="0" smtClean="0">
                <a:solidFill>
                  <a:prstClr val="black"/>
                </a:solidFill>
              </a:rPr>
              <a:t>-</a:t>
            </a:r>
            <a:r>
              <a:rPr lang="zh-CN" altLang="en-US" sz="4400" dirty="0" smtClean="0">
                <a:solidFill>
                  <a:prstClr val="black"/>
                </a:solidFill>
                <a:latin typeface="+mn-ea"/>
              </a:rPr>
              <a:t>听</a:t>
            </a:r>
            <a:r>
              <a:rPr lang="zh-CN" altLang="en-US" sz="4400" dirty="0">
                <a:solidFill>
                  <a:prstClr val="black"/>
                </a:solidFill>
                <a:latin typeface="+mn-ea"/>
              </a:rPr>
              <a:t>声音</a:t>
            </a:r>
            <a:endParaRPr lang="zh-CN" altLang="en-US" sz="4400" kern="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3138" y="1704938"/>
            <a:ext cx="6096000" cy="400122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咳嗽：主肺气不宣，主肝气上逆。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哮喘：新病主肺气不宣，久病主肾不纳气。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呕吐：主胃气上逆。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嗳气：主胃气上逆。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呃逆：新病主邪实，久病主正绝。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叹息：主抑郁。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007" y="1516353"/>
            <a:ext cx="4333875" cy="3181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7651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33762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prstClr val="black"/>
                </a:solidFill>
              </a:rPr>
              <a:t>闻诊</a:t>
            </a:r>
            <a:r>
              <a:rPr lang="en-US" altLang="zh-CN" sz="4400" dirty="0" smtClean="0">
                <a:solidFill>
                  <a:prstClr val="black"/>
                </a:solidFill>
              </a:rPr>
              <a:t>-</a:t>
            </a:r>
            <a:r>
              <a:rPr lang="zh-CN" altLang="en-US" sz="4400" dirty="0">
                <a:solidFill>
                  <a:prstClr val="black"/>
                </a:solidFill>
                <a:latin typeface="+mn-ea"/>
              </a:rPr>
              <a:t>嗅气味</a:t>
            </a:r>
            <a:endParaRPr lang="zh-CN" altLang="en-US" sz="4400" kern="0" dirty="0" smtClea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3138" y="1704938"/>
            <a:ext cx="6096000" cy="336002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口臭：主口腔疾病，主脾胃湿热。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汗气：主实热，主阴虚，主尿毒。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鼻臭：主鼻渊，主鼻部溃烂。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身臭：主疮疡。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尿臊：主热证。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带秽：主湿热下注。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396" y="623052"/>
            <a:ext cx="3743268" cy="28012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396" y="3094615"/>
            <a:ext cx="3743268" cy="24873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4416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-11069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/>
        </p:nvCxnSpPr>
        <p:spPr>
          <a:xfrm rot="5400000" flipH="1">
            <a:off x="3592039" y="1951685"/>
            <a:ext cx="0" cy="3960000"/>
          </a:xfrm>
          <a:prstGeom prst="line">
            <a:avLst/>
          </a:prstGeom>
          <a:ln w="12700">
            <a:solidFill>
              <a:srgbClr val="F0CC9A"/>
            </a:solidFill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7784" y="1159070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rPr>
              <a:t>谢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32261" y="2457788"/>
            <a:ext cx="2002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钟齐段宁行书" panose="02010800040101010101" pitchFamily="2" charset="-122"/>
                <a:ea typeface="钟齐段宁行书" panose="02010800040101010101" pitchFamily="2" charset="-122"/>
              </a:defRPr>
            </a:lvl1pPr>
          </a:lstStyle>
          <a:p>
            <a:r>
              <a:rPr lang="zh-CN" altLang="en-US" sz="4400" dirty="0">
                <a:effectLst/>
              </a:rPr>
              <a:t>谢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62328"/>
          <a:stretch>
            <a:fillRect/>
          </a:stretch>
        </p:blipFill>
        <p:spPr>
          <a:xfrm>
            <a:off x="7662632" y="0"/>
            <a:ext cx="459305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/>
          <a:srcRect r="78994"/>
          <a:stretch>
            <a:fillRect/>
          </a:stretch>
        </p:blipFill>
        <p:spPr>
          <a:xfrm>
            <a:off x="1754158" y="3828543"/>
            <a:ext cx="512582" cy="208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854872"/>
            <a:ext cx="63914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kern="0" dirty="0" smtClean="0">
                <a:solidFill>
                  <a:prstClr val="black"/>
                </a:solidFill>
                <a:latin typeface="Calibri Light" panose="020F0302020204030204"/>
                <a:ea typeface="宋体" panose="02010600030101010101" pitchFamily="2" charset="-122"/>
                <a:cs typeface="+mj-cs"/>
              </a:rPr>
              <a:t>“藏居于内，形见于外”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0608" y="1765741"/>
            <a:ext cx="91053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《</a:t>
            </a: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黄帝内经</a:t>
            </a:r>
            <a:r>
              <a:rPr lang="en-US" altLang="zh-CN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》</a:t>
            </a: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“帝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曰∶藏象何如</a:t>
            </a: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？岐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伯曰∶心者，生之本</a:t>
            </a: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，</a:t>
            </a:r>
            <a:endParaRPr lang="en-US" altLang="zh-CN" sz="24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神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之变也，其华在面，其充在血脉，为阳中之太阳，通于夏气</a:t>
            </a:r>
            <a:r>
              <a:rPr lang="zh-CN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。”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75" y="2966070"/>
            <a:ext cx="5296101" cy="36233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06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41" y="837729"/>
            <a:ext cx="7875454" cy="48547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9880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kern="0" dirty="0" smtClean="0">
                <a:solidFill>
                  <a:prstClr val="black"/>
                </a:solidFill>
                <a:latin typeface="Calibri Light" panose="020F0302020204030204"/>
                <a:ea typeface="宋体" panose="02010600030101010101" pitchFamily="2" charset="-122"/>
                <a:cs typeface="+mj-cs"/>
              </a:rPr>
              <a:t>诊断遵循原则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0326" y="1730971"/>
            <a:ext cx="3497432" cy="175432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000000"/>
                </a:solidFill>
                <a:latin typeface="+mn-ea"/>
              </a:rPr>
              <a:t>审察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内外，整体察</a:t>
            </a:r>
            <a:r>
              <a:rPr lang="zh-CN" altLang="en-US" sz="2400" b="1" dirty="0" smtClean="0">
                <a:solidFill>
                  <a:srgbClr val="000000"/>
                </a:solidFill>
                <a:latin typeface="+mn-ea"/>
              </a:rPr>
              <a:t>病</a:t>
            </a:r>
            <a:endParaRPr lang="en-US" altLang="zh-CN" sz="2400" b="1" dirty="0" smtClean="0">
              <a:solidFill>
                <a:srgbClr val="00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+mn-ea"/>
              </a:rPr>
              <a:t>辨证求因，审因论</a:t>
            </a:r>
            <a:r>
              <a:rPr lang="zh-CN" altLang="en-US" sz="2400" b="1" dirty="0" smtClean="0">
                <a:latin typeface="+mn-ea"/>
              </a:rPr>
              <a:t>治</a:t>
            </a:r>
            <a:endParaRPr lang="en-US" altLang="zh-CN" sz="2400" b="1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+mn-ea"/>
              </a:rPr>
              <a:t>四诊合参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zh-CN" altLang="en-US" sz="2400" b="1" dirty="0">
                <a:latin typeface="+mn-ea"/>
              </a:rPr>
              <a:t>病</a:t>
            </a:r>
            <a:r>
              <a:rPr lang="zh-CN" altLang="en-US" sz="2400" b="1" dirty="0" smtClean="0">
                <a:latin typeface="+mn-ea"/>
              </a:rPr>
              <a:t>证结合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5933" y="4222354"/>
            <a:ext cx="10193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n-ea"/>
              </a:rPr>
              <a:t>如病人自诉发热，我们还不能得出辨证结果，只有进一步询问有无恶寒头痛，是否疾病初起，检查是否脉浮、舌苔薄白等，才可以初步确定是外感表证发热还是内伤里证发热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。假如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有舌红、口渴、脉浮数、发热重、恶寒轻，就可知其发热为外感风热证，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</a:rPr>
              <a:t>从而作出诊断。</a:t>
            </a:r>
            <a:endParaRPr lang="en-US" altLang="zh-CN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+mn-ea"/>
              </a:rPr>
              <a:t>《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医门法律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》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说：“望闻问切，医之不可缺一”。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3731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dirty="0"/>
              <a:t>（一）望诊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44373" y="2149328"/>
            <a:ext cx="6824921" cy="15863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望诊是观察患者的神、色、形态、舌象以及分泌物、排泄物等异常变化。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61" y="1996355"/>
            <a:ext cx="1140051" cy="2091109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7160654" y="2860357"/>
            <a:ext cx="394247" cy="363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8516" y="4142660"/>
            <a:ext cx="6519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CN" altLang="en-US" sz="2800" kern="0" dirty="0" smtClean="0">
                <a:solidFill>
                  <a:prstClr val="black"/>
                </a:solidFill>
                <a:latin typeface="+mn-ea"/>
                <a:cs typeface="+mj-cs"/>
              </a:rPr>
              <a:t>“望而知之谓之神，</a:t>
            </a:r>
            <a:r>
              <a:rPr lang="zh-CN" altLang="en-US" sz="2800" kern="0" dirty="0">
                <a:solidFill>
                  <a:prstClr val="black"/>
                </a:solidFill>
                <a:latin typeface="+mn-ea"/>
              </a:rPr>
              <a:t>闻</a:t>
            </a:r>
            <a:r>
              <a:rPr lang="zh-CN" altLang="en-US" sz="2800" kern="0" dirty="0" smtClean="0">
                <a:solidFill>
                  <a:prstClr val="black"/>
                </a:solidFill>
                <a:latin typeface="+mn-ea"/>
              </a:rPr>
              <a:t>而</a:t>
            </a:r>
            <a:r>
              <a:rPr lang="zh-CN" altLang="en-US" sz="2800" kern="0" dirty="0">
                <a:solidFill>
                  <a:prstClr val="black"/>
                </a:solidFill>
                <a:latin typeface="+mn-ea"/>
              </a:rPr>
              <a:t>知之谓</a:t>
            </a:r>
            <a:r>
              <a:rPr lang="zh-CN" altLang="en-US" sz="2800" kern="0" dirty="0" smtClean="0">
                <a:solidFill>
                  <a:prstClr val="black"/>
                </a:solidFill>
                <a:latin typeface="+mn-ea"/>
              </a:rPr>
              <a:t>之圣，</a:t>
            </a:r>
            <a:endParaRPr lang="en-US" altLang="zh-CN" sz="2800" kern="0" dirty="0" smtClean="0">
              <a:solidFill>
                <a:prstClr val="black"/>
              </a:solidFill>
              <a:latin typeface="+mn-ea"/>
            </a:endParaRPr>
          </a:p>
          <a:p>
            <a:pPr lvl="0"/>
            <a:r>
              <a:rPr lang="en-US" altLang="zh-CN" sz="2800" kern="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zh-CN" sz="2800" kern="0" dirty="0" smtClean="0">
                <a:solidFill>
                  <a:prstClr val="black"/>
                </a:solidFill>
                <a:latin typeface="+mn-ea"/>
              </a:rPr>
              <a:t>     </a:t>
            </a:r>
            <a:r>
              <a:rPr lang="zh-CN" altLang="en-US" sz="2800" kern="0" dirty="0" smtClean="0">
                <a:solidFill>
                  <a:prstClr val="black"/>
                </a:solidFill>
                <a:latin typeface="+mn-ea"/>
              </a:rPr>
              <a:t>问而</a:t>
            </a:r>
            <a:r>
              <a:rPr lang="zh-CN" altLang="en-US" sz="2800" kern="0" dirty="0">
                <a:solidFill>
                  <a:prstClr val="black"/>
                </a:solidFill>
                <a:latin typeface="+mn-ea"/>
              </a:rPr>
              <a:t>知之谓</a:t>
            </a:r>
            <a:r>
              <a:rPr lang="zh-CN" altLang="en-US" sz="2800" kern="0" dirty="0" smtClean="0">
                <a:solidFill>
                  <a:prstClr val="black"/>
                </a:solidFill>
                <a:latin typeface="+mn-ea"/>
              </a:rPr>
              <a:t>之工，</a:t>
            </a:r>
            <a:r>
              <a:rPr lang="zh-CN" altLang="en-US" sz="2800" kern="0" dirty="0">
                <a:solidFill>
                  <a:prstClr val="black"/>
                </a:solidFill>
                <a:latin typeface="+mn-ea"/>
              </a:rPr>
              <a:t>切</a:t>
            </a:r>
            <a:r>
              <a:rPr lang="zh-CN" altLang="en-US" sz="2800" kern="0" dirty="0" smtClean="0">
                <a:solidFill>
                  <a:prstClr val="black"/>
                </a:solidFill>
                <a:latin typeface="+mn-ea"/>
              </a:rPr>
              <a:t>而</a:t>
            </a:r>
            <a:r>
              <a:rPr lang="zh-CN" altLang="en-US" sz="2800" kern="0" dirty="0">
                <a:solidFill>
                  <a:prstClr val="black"/>
                </a:solidFill>
                <a:latin typeface="+mn-ea"/>
              </a:rPr>
              <a:t>知之谓</a:t>
            </a:r>
            <a:r>
              <a:rPr lang="zh-CN" altLang="en-US" sz="2800" kern="0" dirty="0" smtClean="0">
                <a:solidFill>
                  <a:prstClr val="black"/>
                </a:solidFill>
                <a:latin typeface="+mn-ea"/>
              </a:rPr>
              <a:t>之巧</a:t>
            </a:r>
            <a:r>
              <a:rPr lang="zh-CN" altLang="en-US" sz="2800" kern="0" dirty="0" smtClean="0">
                <a:solidFill>
                  <a:prstClr val="black"/>
                </a:solidFill>
                <a:latin typeface="+mn-ea"/>
                <a:cs typeface="+mj-cs"/>
              </a:rPr>
              <a:t>”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761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6778"/>
            <a:ext cx="12255690" cy="6858000"/>
            <a:chOff x="-63690" y="0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0"/>
              <a:ext cx="3111690" cy="685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50883" y="623052"/>
            <a:ext cx="1733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400" dirty="0"/>
              <a:t>1.</a:t>
            </a:r>
            <a:r>
              <a:rPr lang="zh-CN" altLang="en-US" sz="4400" dirty="0"/>
              <a:t>望神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0883" y="1443841"/>
            <a:ext cx="7797658" cy="397031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望神就是观察人体生命活动的综合外在表现，即观察人的精神状态和机能状态。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</a:rPr>
              <a:t>神是生命活动的总称。神是以精气为物质基础的一种机能，是五脏所生之外荣。</a:t>
            </a:r>
            <a:endParaRPr lang="en-US" altLang="zh-CN" sz="2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</a:rPr>
              <a:t>望</a:t>
            </a:r>
            <a:r>
              <a:rPr lang="zh-CN" altLang="en-US" sz="2400" dirty="0">
                <a:latin typeface="+mn-ea"/>
              </a:rPr>
              <a:t>神可以了解五脏精气的盛衰和病情轻重与预后。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望神应重点观察患者的精神、意识、面目表情、形体动</a:t>
            </a:r>
            <a:r>
              <a:rPr lang="zh-CN" altLang="en-US" sz="2400" dirty="0" smtClean="0">
                <a:latin typeface="+mn-ea"/>
              </a:rPr>
              <a:t>则态、</a:t>
            </a:r>
            <a:r>
              <a:rPr lang="zh-CN" altLang="en-US" sz="2400" dirty="0">
                <a:latin typeface="+mn-ea"/>
              </a:rPr>
              <a:t>反应能力等，尤应重视眼神的变化。</a:t>
            </a:r>
          </a:p>
        </p:txBody>
      </p:sp>
    </p:spTree>
    <p:extLst>
      <p:ext uri="{BB962C8B-B14F-4D97-AF65-F5344CB8AC3E}">
        <p14:creationId xmlns="" xmlns:p14="http://schemas.microsoft.com/office/powerpoint/2010/main" val="1814385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PRESENTATION_TITLE" val="1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www.515ppt.com</Template>
  <TotalTime>2219</TotalTime>
  <Words>3426</Words>
  <Application>Microsoft Office PowerPoint</Application>
  <PresentationFormat>自定义</PresentationFormat>
  <Paragraphs>298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Arial</vt:lpstr>
      <vt:lpstr>宋体</vt:lpstr>
      <vt:lpstr>黑体</vt:lpstr>
      <vt:lpstr>Calibri Light</vt:lpstr>
      <vt:lpstr>等线</vt:lpstr>
      <vt:lpstr>Wingdings</vt:lpstr>
      <vt:lpstr>钟齐段宁行书</vt:lpstr>
      <vt:lpstr>Calibri</vt:lpstr>
      <vt:lpstr>等线 Light</vt:lpstr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</vt:vector>
  </TitlesOfParts>
  <Manager>www.515ppt.com</Manager>
  <Company>苏州珀菲科特网络科技有限公司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www.515ppt.com</dc:title>
  <dc:subject>www.515ppt.com</dc:subject>
  <dc:creator>www.515ppt.com</dc:creator>
  <cp:keywords>更多精品文档，请访问www.515ppt.com</cp:keywords>
  <dc:description>更多精品文档，请访问www.515ppt.com</dc:description>
  <cp:lastModifiedBy>babel</cp:lastModifiedBy>
  <cp:revision>220</cp:revision>
  <dcterms:created xsi:type="dcterms:W3CDTF">2016-03-27T01:53:00Z</dcterms:created>
  <dcterms:modified xsi:type="dcterms:W3CDTF">2021-03-14T08:22:05Z</dcterms:modified>
  <cp:category>www.515ppt.com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eFrom">
    <vt:lpwstr>www.515ppt.com</vt:lpwstr>
  </property>
</Properties>
</file>